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itchFamily="2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007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Bank Credit Card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analysis of customer attrition patterns and retention strategies for bank credit card portfolio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By: Reaal Salah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9C6FC3-E957-A4F1-8B24-64073519050B}"/>
              </a:ext>
            </a:extLst>
          </p:cNvPr>
          <p:cNvSpPr/>
          <p:nvPr/>
        </p:nvSpPr>
        <p:spPr>
          <a:xfrm>
            <a:off x="12868507" y="7727796"/>
            <a:ext cx="1672683" cy="501804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596" y="451485"/>
            <a:ext cx="5497116" cy="512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Recommendations</a:t>
            </a:r>
            <a:endParaRPr lang="en-US" sz="3200" b="1" dirty="0"/>
          </a:p>
        </p:txBody>
      </p:sp>
      <p:sp>
        <p:nvSpPr>
          <p:cNvPr id="3" name="Shape 1"/>
          <p:cNvSpPr/>
          <p:nvPr/>
        </p:nvSpPr>
        <p:spPr>
          <a:xfrm>
            <a:off x="574596" y="1292662"/>
            <a:ext cx="13481209" cy="991553"/>
          </a:xfrm>
          <a:prstGeom prst="roundRect">
            <a:avLst>
              <a:gd name="adj" fmla="val 248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97456" y="1315522"/>
            <a:ext cx="656630" cy="945833"/>
          </a:xfrm>
          <a:prstGeom prst="rect">
            <a:avLst/>
          </a:prstGeom>
          <a:solidFill>
            <a:srgbClr val="EDEBE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0" y="1665208"/>
            <a:ext cx="246221" cy="2462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18153" y="1479590"/>
            <a:ext cx="25428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Blue Card Loyalty Program</a:t>
            </a:r>
            <a:endParaRPr lang="en-US" sz="2000" b="1" dirty="0"/>
          </a:p>
        </p:txBody>
      </p:sp>
      <p:sp>
        <p:nvSpPr>
          <p:cNvPr id="7" name="Text 4"/>
          <p:cNvSpPr/>
          <p:nvPr/>
        </p:nvSpPr>
        <p:spPr>
          <a:xfrm>
            <a:off x="1418153" y="1834634"/>
            <a:ext cx="126147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targeted benefits and rewards specifically designed for Blue cardholders to improve retention and engagement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4596" y="2448282"/>
            <a:ext cx="13481209" cy="991553"/>
          </a:xfrm>
          <a:prstGeom prst="roundRect">
            <a:avLst>
              <a:gd name="adj" fmla="val 248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97456" y="2471142"/>
            <a:ext cx="656630" cy="945833"/>
          </a:xfrm>
          <a:prstGeom prst="rect">
            <a:avLst/>
          </a:prstGeom>
          <a:solidFill>
            <a:srgbClr val="EDEBE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00" y="2790111"/>
            <a:ext cx="246221" cy="30777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55077" y="2635210"/>
            <a:ext cx="285976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</a:t>
            </a: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Inactivity</a:t>
            </a: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Triggers</a:t>
            </a:r>
            <a:endParaRPr lang="en-US" sz="2000" b="1" dirty="0"/>
          </a:p>
        </p:txBody>
      </p:sp>
      <p:sp>
        <p:nvSpPr>
          <p:cNvPr id="12" name="Text 8"/>
          <p:cNvSpPr/>
          <p:nvPr/>
        </p:nvSpPr>
        <p:spPr>
          <a:xfrm>
            <a:off x="1418153" y="2990255"/>
            <a:ext cx="126147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system alerts that offer incentives when customer inactivity patterns increase beyond threshold levels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74596" y="3603903"/>
            <a:ext cx="13481209" cy="991553"/>
          </a:xfrm>
          <a:prstGeom prst="roundRect">
            <a:avLst>
              <a:gd name="adj" fmla="val 248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597456" y="3626763"/>
            <a:ext cx="656630" cy="945833"/>
          </a:xfrm>
          <a:prstGeom prst="rect">
            <a:avLst/>
          </a:prstGeom>
          <a:solidFill>
            <a:srgbClr val="EDEBE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00" y="3945731"/>
            <a:ext cx="246221" cy="30777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418153" y="3790831"/>
            <a:ext cx="254853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Senior-Targeted Retention</a:t>
            </a:r>
            <a:endParaRPr lang="en-US" sz="2000" b="1" dirty="0"/>
          </a:p>
        </p:txBody>
      </p:sp>
      <p:sp>
        <p:nvSpPr>
          <p:cNvPr id="17" name="Text 12"/>
          <p:cNvSpPr/>
          <p:nvPr/>
        </p:nvSpPr>
        <p:spPr>
          <a:xfrm>
            <a:off x="1418153" y="4145875"/>
            <a:ext cx="126147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specialized communication strategies and product offers tailored for customers in the 50+ age demographic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4596" y="4759523"/>
            <a:ext cx="13481209" cy="991553"/>
          </a:xfrm>
          <a:prstGeom prst="roundRect">
            <a:avLst>
              <a:gd name="adj" fmla="val 248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597456" y="4782383"/>
            <a:ext cx="656630" cy="945833"/>
          </a:xfrm>
          <a:prstGeom prst="rect">
            <a:avLst/>
          </a:prstGeom>
          <a:solidFill>
            <a:srgbClr val="EDEBE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00" y="5101352"/>
            <a:ext cx="246221" cy="30777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397451" y="4942404"/>
            <a:ext cx="291738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Low-Income Retention Bundle</a:t>
            </a:r>
            <a:endParaRPr lang="en-US" sz="2000" b="1" dirty="0"/>
          </a:p>
        </p:txBody>
      </p:sp>
      <p:sp>
        <p:nvSpPr>
          <p:cNvPr id="22" name="Text 16"/>
          <p:cNvSpPr/>
          <p:nvPr/>
        </p:nvSpPr>
        <p:spPr>
          <a:xfrm>
            <a:off x="1418153" y="5301496"/>
            <a:ext cx="126147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affordable packages including fee waivers, micro-rewards, and tailored credit offers for price-sensitive segments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574596" y="5915144"/>
            <a:ext cx="13481209" cy="991553"/>
          </a:xfrm>
          <a:prstGeom prst="roundRect">
            <a:avLst>
              <a:gd name="adj" fmla="val 2484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597456" y="5938004"/>
            <a:ext cx="656630" cy="945833"/>
          </a:xfrm>
          <a:prstGeom prst="rect">
            <a:avLst/>
          </a:prstGeom>
          <a:solidFill>
            <a:srgbClr val="EDEBE3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00" y="6256973"/>
            <a:ext cx="246221" cy="30777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418153" y="6102072"/>
            <a:ext cx="22626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Predictive Churn Model</a:t>
            </a:r>
            <a:endParaRPr lang="en-US" sz="2000" b="1" dirty="0"/>
          </a:p>
        </p:txBody>
      </p:sp>
      <p:sp>
        <p:nvSpPr>
          <p:cNvPr id="27" name="Text 20"/>
          <p:cNvSpPr/>
          <p:nvPr/>
        </p:nvSpPr>
        <p:spPr>
          <a:xfrm>
            <a:off x="1418153" y="6457117"/>
            <a:ext cx="126147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machine learning model using logistic regression or LightGBM for proactive customer outreach and intervention</a:t>
            </a:r>
            <a:endParaRPr lang="en-US" sz="1600" dirty="0"/>
          </a:p>
        </p:txBody>
      </p:sp>
      <p:sp>
        <p:nvSpPr>
          <p:cNvPr id="28" name="Shape 21"/>
          <p:cNvSpPr/>
          <p:nvPr/>
        </p:nvSpPr>
        <p:spPr>
          <a:xfrm>
            <a:off x="574596" y="7091363"/>
            <a:ext cx="13481209" cy="697468"/>
          </a:xfrm>
          <a:prstGeom prst="roundRect">
            <a:avLst>
              <a:gd name="adj" fmla="val 3531"/>
            </a:avLst>
          </a:prstGeom>
          <a:solidFill>
            <a:srgbClr val="D6D6DC"/>
          </a:solidFill>
          <a:ln/>
        </p:spPr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664" y="7343299"/>
            <a:ext cx="205145" cy="164068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1107877" y="7296388"/>
            <a:ext cx="1278386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Metrics:</a:t>
            </a: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Track monthly attrition rate, retention campaign uplift, and customer lifetime value changes</a:t>
            </a:r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4D1197-144B-1604-D67C-44BF48A98304}"/>
              </a:ext>
            </a:extLst>
          </p:cNvPr>
          <p:cNvSpPr/>
          <p:nvPr/>
        </p:nvSpPr>
        <p:spPr>
          <a:xfrm>
            <a:off x="12868507" y="7788830"/>
            <a:ext cx="1672683" cy="440769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our credit card customer base and attrition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Questions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Five critical questions driving our churn analysis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Loading, cleaning, and preparing data for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Exploratory Analysis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 into customer behavior patterns and churn drivers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3795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Recommendations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retention strategies and implementation roadmap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78D76E-B2E1-3F68-DBE7-C31A3C176401}"/>
              </a:ext>
            </a:extLst>
          </p:cNvPr>
          <p:cNvSpPr/>
          <p:nvPr/>
        </p:nvSpPr>
        <p:spPr>
          <a:xfrm>
            <a:off x="12868507" y="7727796"/>
            <a:ext cx="1672683" cy="501804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57488"/>
            <a:ext cx="335149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Churn Focus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1638" y="3350181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comprehensive dataset captures customer behavior patterns across our credit card division, enabling detailed analysis of </a:t>
            </a: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attrition drivers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retention opportunities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5254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encompasses customer demographics, product usage patterns, and behavioral indicators that signal churn risk.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94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87" y="2708315"/>
            <a:ext cx="4947761" cy="554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Business Questions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21387" y="3529370"/>
            <a:ext cx="4344114" cy="2016919"/>
          </a:xfrm>
          <a:prstGeom prst="roundRect">
            <a:avLst>
              <a:gd name="adj" fmla="val 1321"/>
            </a:avLst>
          </a:prstGeom>
          <a:solidFill>
            <a:srgbClr val="EDEBE3"/>
          </a:solidFill>
          <a:ln/>
        </p:spPr>
      </p:sp>
      <p:sp>
        <p:nvSpPr>
          <p:cNvPr id="5" name="Shape 2"/>
          <p:cNvSpPr/>
          <p:nvPr/>
        </p:nvSpPr>
        <p:spPr>
          <a:xfrm>
            <a:off x="2527102" y="3706892"/>
            <a:ext cx="532567" cy="532567"/>
          </a:xfrm>
          <a:prstGeom prst="roundRect">
            <a:avLst>
              <a:gd name="adj" fmla="val 17167954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2673548" y="3823335"/>
            <a:ext cx="2396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683663" y="4416981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98909" y="4800838"/>
            <a:ext cx="3989070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the baseline customer churn rate across our credit card portfolio?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5143024" y="3529370"/>
            <a:ext cx="4344233" cy="2016919"/>
          </a:xfrm>
          <a:prstGeom prst="roundRect">
            <a:avLst>
              <a:gd name="adj" fmla="val 1321"/>
            </a:avLst>
          </a:prstGeom>
          <a:solidFill>
            <a:srgbClr val="EDEBE3"/>
          </a:solidFill>
          <a:ln/>
        </p:spPr>
      </p:sp>
      <p:sp>
        <p:nvSpPr>
          <p:cNvPr id="10" name="Shape 7"/>
          <p:cNvSpPr/>
          <p:nvPr/>
        </p:nvSpPr>
        <p:spPr>
          <a:xfrm>
            <a:off x="7048857" y="3706892"/>
            <a:ext cx="532567" cy="532567"/>
          </a:xfrm>
          <a:prstGeom prst="roundRect">
            <a:avLst>
              <a:gd name="adj" fmla="val 17167954"/>
            </a:avLst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7195304" y="3823335"/>
            <a:ext cx="2396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205418" y="4416981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5320546" y="4800838"/>
            <a:ext cx="3989189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does attrition vary across different customer age demographics?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9664779" y="3529370"/>
            <a:ext cx="4344233" cy="2016919"/>
          </a:xfrm>
          <a:prstGeom prst="roundRect">
            <a:avLst>
              <a:gd name="adj" fmla="val 1321"/>
            </a:avLst>
          </a:prstGeom>
          <a:solidFill>
            <a:srgbClr val="EDEBE3"/>
          </a:solidFill>
          <a:ln/>
        </p:spPr>
      </p:sp>
      <p:sp>
        <p:nvSpPr>
          <p:cNvPr id="15" name="Shape 12"/>
          <p:cNvSpPr/>
          <p:nvPr/>
        </p:nvSpPr>
        <p:spPr>
          <a:xfrm>
            <a:off x="11570613" y="3706892"/>
            <a:ext cx="532567" cy="532567"/>
          </a:xfrm>
          <a:prstGeom prst="roundRect">
            <a:avLst>
              <a:gd name="adj" fmla="val 17167954"/>
            </a:avLst>
          </a:prstGeom>
          <a:solidFill>
            <a:srgbClr val="28282F"/>
          </a:solidFill>
          <a:ln/>
        </p:spPr>
      </p:sp>
      <p:sp>
        <p:nvSpPr>
          <p:cNvPr id="16" name="Text 13"/>
          <p:cNvSpPr/>
          <p:nvPr/>
        </p:nvSpPr>
        <p:spPr>
          <a:xfrm>
            <a:off x="11717060" y="3823335"/>
            <a:ext cx="2396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0727174" y="4416981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9842302" y="4800838"/>
            <a:ext cx="3989189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card category shows the highest churn rate and associated percentage?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621387" y="5723811"/>
            <a:ext cx="6604992" cy="2016919"/>
          </a:xfrm>
          <a:prstGeom prst="roundRect">
            <a:avLst>
              <a:gd name="adj" fmla="val 1321"/>
            </a:avLst>
          </a:prstGeom>
          <a:solidFill>
            <a:srgbClr val="EDEBE3"/>
          </a:solidFill>
          <a:ln/>
        </p:spPr>
      </p:sp>
      <p:sp>
        <p:nvSpPr>
          <p:cNvPr id="20" name="Shape 17"/>
          <p:cNvSpPr/>
          <p:nvPr/>
        </p:nvSpPr>
        <p:spPr>
          <a:xfrm>
            <a:off x="3657600" y="5901333"/>
            <a:ext cx="532567" cy="532567"/>
          </a:xfrm>
          <a:prstGeom prst="roundRect">
            <a:avLst>
              <a:gd name="adj" fmla="val 17167954"/>
            </a:avLst>
          </a:prstGeom>
          <a:solidFill>
            <a:srgbClr val="28282F"/>
          </a:solidFill>
          <a:ln/>
        </p:spPr>
      </p:sp>
      <p:sp>
        <p:nvSpPr>
          <p:cNvPr id="21" name="Text 18"/>
          <p:cNvSpPr/>
          <p:nvPr/>
        </p:nvSpPr>
        <p:spPr>
          <a:xfrm>
            <a:off x="3804047" y="6017776"/>
            <a:ext cx="2396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2814161" y="6611422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98909" y="6995279"/>
            <a:ext cx="6249948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inactive months comparison between churned and retained customers</a:t>
            </a:r>
            <a:endParaRPr lang="en-US" sz="1350" dirty="0"/>
          </a:p>
        </p:txBody>
      </p:sp>
      <p:sp>
        <p:nvSpPr>
          <p:cNvPr id="24" name="Shape 21"/>
          <p:cNvSpPr/>
          <p:nvPr/>
        </p:nvSpPr>
        <p:spPr>
          <a:xfrm>
            <a:off x="7403902" y="5723811"/>
            <a:ext cx="6605111" cy="2016919"/>
          </a:xfrm>
          <a:prstGeom prst="roundRect">
            <a:avLst>
              <a:gd name="adj" fmla="val 1321"/>
            </a:avLst>
          </a:prstGeom>
          <a:solidFill>
            <a:srgbClr val="EDEBE3"/>
          </a:solidFill>
          <a:ln/>
        </p:spPr>
      </p:sp>
      <p:sp>
        <p:nvSpPr>
          <p:cNvPr id="25" name="Shape 22"/>
          <p:cNvSpPr/>
          <p:nvPr/>
        </p:nvSpPr>
        <p:spPr>
          <a:xfrm>
            <a:off x="10440114" y="5901333"/>
            <a:ext cx="532567" cy="532567"/>
          </a:xfrm>
          <a:prstGeom prst="roundRect">
            <a:avLst>
              <a:gd name="adj" fmla="val 17167954"/>
            </a:avLst>
          </a:prstGeom>
          <a:solidFill>
            <a:srgbClr val="28282F"/>
          </a:solidFill>
          <a:ln/>
        </p:spPr>
      </p:sp>
      <p:sp>
        <p:nvSpPr>
          <p:cNvPr id="26" name="Text 23"/>
          <p:cNvSpPr/>
          <p:nvPr/>
        </p:nvSpPr>
        <p:spPr>
          <a:xfrm>
            <a:off x="10586561" y="6017776"/>
            <a:ext cx="2396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1850" dirty="0"/>
          </a:p>
        </p:txBody>
      </p:sp>
      <p:sp>
        <p:nvSpPr>
          <p:cNvPr id="27" name="Text 24"/>
          <p:cNvSpPr/>
          <p:nvPr/>
        </p:nvSpPr>
        <p:spPr>
          <a:xfrm>
            <a:off x="9596676" y="6611422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7581424" y="6995279"/>
            <a:ext cx="6250067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income category demonstrates the highest churn rate (excluding unknown)?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2659"/>
            <a:ext cx="5978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Cleaning Process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506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6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Load &amp; Preview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59555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data assessment including columns, data types, missing values, and duplicate detection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43506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569137"/>
            <a:ext cx="28617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Remove Unnecessary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05955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 CLIENTNUM and two Naive_Bayes columns that don't contribute to business analysis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43506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56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Rename Columns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05955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business-friendly naming conventions (e.g., Months_on_book → Months as Customer)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93130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D6D6DC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6337221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27661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Clean, readable, and business-ready dataset optimized for analytical insights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900" y="417076"/>
            <a:ext cx="6186130" cy="473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Q1: Overall Customer Attrition Rate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30900" y="1255038"/>
            <a:ext cx="659927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30900" y="1634133"/>
            <a:ext cx="659927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30900" y="2013228"/>
            <a:ext cx="659927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30900" y="2392323"/>
            <a:ext cx="659927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30900" y="2881432"/>
            <a:ext cx="6599277" cy="500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4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16</a:t>
            </a: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%</a:t>
            </a:r>
            <a:endParaRPr lang="en-US" sz="3900" dirty="0"/>
          </a:p>
        </p:txBody>
      </p:sp>
      <p:sp>
        <p:nvSpPr>
          <p:cNvPr id="8" name="Text 6"/>
          <p:cNvSpPr/>
          <p:nvPr/>
        </p:nvSpPr>
        <p:spPr>
          <a:xfrm>
            <a:off x="2868930" y="3571518"/>
            <a:ext cx="1923217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Churn Rate</a:t>
            </a:r>
            <a:endParaRPr lang="en-US" sz="2000" b="1" dirty="0"/>
          </a:p>
        </p:txBody>
      </p:sp>
      <p:sp>
        <p:nvSpPr>
          <p:cNvPr id="9" name="Text 7"/>
          <p:cNvSpPr/>
          <p:nvPr/>
        </p:nvSpPr>
        <p:spPr>
          <a:xfrm>
            <a:off x="530900" y="3993475"/>
            <a:ext cx="6599277" cy="854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 attrition across credit card portfolio</a:t>
            </a:r>
            <a:endParaRPr lang="en-US" sz="20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843" y="1289210"/>
            <a:ext cx="6599277" cy="464324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30899" y="6405878"/>
            <a:ext cx="13568601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Insight:</a:t>
            </a: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Our current churn rate of approximately 16% represents a moderate level of customer attrition. This baseline metric provides a critical benchmark for measuring the effectiveness of future retention initiatives and month-over-month performance comparisons.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0900" y="8885634"/>
            <a:ext cx="1356860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rate aligns with industry standards for credit card portfolios, indicating stable but improvable customer retention performance.</a:t>
            </a:r>
            <a:endParaRPr lang="en-US" sz="11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87D5F9-F14B-B7F1-7A30-DE102C71F094}"/>
              </a:ext>
            </a:extLst>
          </p:cNvPr>
          <p:cNvSpPr/>
          <p:nvPr/>
        </p:nvSpPr>
        <p:spPr>
          <a:xfrm>
            <a:off x="12868507" y="7727796"/>
            <a:ext cx="1672683" cy="501804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433" y="479703"/>
            <a:ext cx="7262217" cy="545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Q2: Attrition Patterns by Age Group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0433" y="1286351"/>
            <a:ext cx="13409533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33" y="1761649"/>
            <a:ext cx="13409533" cy="511254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10433" y="7070407"/>
            <a:ext cx="6617494" cy="1329809"/>
          </a:xfrm>
          <a:prstGeom prst="roundRect">
            <a:avLst>
              <a:gd name="adj" fmla="val 8251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87573" y="7070407"/>
            <a:ext cx="91440" cy="1329809"/>
          </a:xfrm>
          <a:prstGeom prst="roundRect">
            <a:avLst>
              <a:gd name="adj" fmla="val 28616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876300" y="7267694"/>
            <a:ext cx="218039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50+ Age Group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76300" y="7644765"/>
            <a:ext cx="6154341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Churn Risk: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Customers over 50 demonstrate elevated attrition rates compared to younger demographics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402354" y="7070407"/>
            <a:ext cx="6617613" cy="1329809"/>
          </a:xfrm>
          <a:prstGeom prst="roundRect">
            <a:avLst>
              <a:gd name="adj" fmla="val 8251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79494" y="7070407"/>
            <a:ext cx="91440" cy="1329809"/>
          </a:xfrm>
          <a:prstGeom prst="roundRect">
            <a:avLst>
              <a:gd name="adj" fmla="val 28616"/>
            </a:avLst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7668220" y="7267694"/>
            <a:ext cx="218039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Younger Customers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668220" y="7644765"/>
            <a:ext cx="6154460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Retention: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Under-50 customers show stronger loyalty and lower churn probability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2876"/>
            <a:ext cx="10860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Q3: Card Category Performance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863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Blue Card Challenge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30736"/>
            <a:ext cx="5972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Churn: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Blue card customers exhibit the highest attrition rate in our portfolio, indicating potential gaps in value proposition for this segment.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23517"/>
            <a:ext cx="5972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Advantage: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Gold and Platinum cardholders demonstrate significantly lower churn rates, suggesting premium benefits effectively drive customer loyalty.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583" y="2406968"/>
            <a:ext cx="6516529" cy="44646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FDAD59-A8FD-E0AB-B380-6DAF8B4C5C87}"/>
              </a:ext>
            </a:extLst>
          </p:cNvPr>
          <p:cNvSpPr/>
          <p:nvPr/>
        </p:nvSpPr>
        <p:spPr>
          <a:xfrm>
            <a:off x="12868507" y="7727796"/>
            <a:ext cx="1672683" cy="501804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5790"/>
            <a:ext cx="9968151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Q5: Income Category Impact on Churn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9" y="1734741"/>
            <a:ext cx="13088303" cy="47357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1049" y="6718221"/>
            <a:ext cx="1308830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Insight: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Clear inverse correlation between income level and churn probability suggests price sensitivity and loyalty differences across economic segments. Low-income customers may be more responsive to fee structures and reward programs, while high-income customers demonstrate inherent loyalty to premium services.</a:t>
            </a: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8B0F03-6AB7-A101-CB77-BB82C9D28455}"/>
              </a:ext>
            </a:extLst>
          </p:cNvPr>
          <p:cNvSpPr/>
          <p:nvPr/>
        </p:nvSpPr>
        <p:spPr>
          <a:xfrm>
            <a:off x="12868507" y="7727796"/>
            <a:ext cx="1672683" cy="501804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603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DM Sans Light</vt:lpstr>
      <vt:lpstr>DM Sans Medium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Reaal Salah</cp:lastModifiedBy>
  <cp:revision>2</cp:revision>
  <dcterms:created xsi:type="dcterms:W3CDTF">2025-09-27T02:57:27Z</dcterms:created>
  <dcterms:modified xsi:type="dcterms:W3CDTF">2025-11-23T00:44:12Z</dcterms:modified>
</cp:coreProperties>
</file>